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62" d="100"/>
          <a:sy n="6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black and white photo of a futuristic apartment building under a cloudy sky"/>
          <p:cNvSpPr>
            <a:spLocks noGrp="1"/>
          </p:cNvSpPr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lack and white photo of the outside of a modern office building "/>
          <p:cNvSpPr>
            <a:spLocks noGrp="1"/>
          </p:cNvSpPr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lack and white photo of lattice-like, modern architecture on a building"/>
          <p:cNvSpPr>
            <a:spLocks noGrp="1"/>
          </p:cNvSpPr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black and white photo of a modern buildin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Black and white photo of shadows cast on a concrete structure"/>
          <p:cNvSpPr>
            <a:spLocks noGrp="1"/>
          </p:cNvSpPr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Close-up black and white photo of intricate building architecture"/>
          <p:cNvSpPr>
            <a:spLocks noGrp="1"/>
          </p:cNvSpPr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DIVYAM…"/>
          <p:cNvSpPr txBox="1">
            <a:spLocks noGrp="1"/>
          </p:cNvSpPr>
          <p:nvPr>
            <p:ph type="body" idx="21"/>
          </p:nvPr>
        </p:nvSpPr>
        <p:spPr>
          <a:xfrm>
            <a:off x="1206498" y="10571026"/>
            <a:ext cx="21971003" cy="1905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DIVYAM</a:t>
            </a:r>
          </a:p>
          <a:p>
            <a:r>
              <a:t>First Year Student at IIT Guwahati, CSE Department</a:t>
            </a:r>
          </a:p>
        </p:txBody>
      </p:sp>
      <p:sp>
        <p:nvSpPr>
          <p:cNvPr id="172" name="Advertising Sales Prediction Analysi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Advertising Sales Prediction Analysis</a:t>
            </a:r>
          </a:p>
        </p:txBody>
      </p:sp>
      <p:sp>
        <p:nvSpPr>
          <p:cNvPr id="173" name="Identifying the Impact of Multi-Channel Marketing expenditure on Product Sale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Identifying the Impact of Multi-Channel Marketing expenditure on Product Sales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Data Preprocessing and Clea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Preprocessing and Cleaning</a:t>
            </a:r>
          </a:p>
        </p:txBody>
      </p:sp>
      <p:sp>
        <p:nvSpPr>
          <p:cNvPr id="176" name="Filled missing values in the Radio column by the median value.…"/>
          <p:cNvSpPr txBox="1">
            <a:spLocks noGrp="1"/>
          </p:cNvSpPr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t>Filled missing values in the Radio column by the median value.</a:t>
            </a:r>
          </a:p>
          <a:p>
            <a:r>
              <a:t>All variables like TV, Radio, Newspaper, Sales checked for consistency and numerical formats for further modelling.</a:t>
            </a:r>
          </a:p>
        </p:txBody>
      </p:sp>
      <p:pic>
        <p:nvPicPr>
          <p:cNvPr id="177" name="Screenshot 2025-12-31 at 17.04.59.png" descr="Screenshot 2025-12-31 at 17.04.5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555" y="5862568"/>
            <a:ext cx="18714058" cy="7472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Expenditure Distribution"/>
          <p:cNvSpPr txBox="1">
            <a:spLocks noGrp="1"/>
          </p:cNvSpPr>
          <p:nvPr>
            <p:ph type="title"/>
          </p:nvPr>
        </p:nvSpPr>
        <p:spPr>
          <a:xfrm>
            <a:off x="1206500" y="508751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Expenditure Distribution</a:t>
            </a:r>
          </a:p>
        </p:txBody>
      </p:sp>
      <p:sp>
        <p:nvSpPr>
          <p:cNvPr id="180" name="Radio: Distribution is relatively uniform.…"/>
          <p:cNvSpPr txBox="1">
            <a:spLocks noGrp="1"/>
          </p:cNvSpPr>
          <p:nvPr>
            <p:ph type="body" sz="half" idx="1"/>
          </p:nvPr>
        </p:nvSpPr>
        <p:spPr>
          <a:xfrm>
            <a:off x="1206500" y="2451321"/>
            <a:ext cx="21971000" cy="4013097"/>
          </a:xfrm>
          <a:prstGeom prst="rect">
            <a:avLst/>
          </a:prstGeom>
        </p:spPr>
        <p:txBody>
          <a:bodyPr/>
          <a:lstStyle/>
          <a:p>
            <a:r>
              <a:t>Radio: Distribution is relatively uniform.</a:t>
            </a:r>
          </a:p>
          <a:p>
            <a:r>
              <a:t>TV: Distribution here also is more or less uniform.</a:t>
            </a:r>
          </a:p>
          <a:p>
            <a:r>
              <a:t>Newspaper: Heavily skewed towards lower budget, most spent less than 50 on it.</a:t>
            </a:r>
          </a:p>
        </p:txBody>
      </p:sp>
      <p:pic>
        <p:nvPicPr>
          <p:cNvPr id="181" name="Screenshot 2025-12-31 at 17.04.36.png" descr="Screenshot 2025-12-31 at 17.04.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17" y="5889645"/>
            <a:ext cx="9797289" cy="7761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he TV Factor"/>
          <p:cNvSpPr txBox="1">
            <a:spLocks noGrp="1"/>
          </p:cNvSpPr>
          <p:nvPr>
            <p:ph type="title"/>
          </p:nvPr>
        </p:nvSpPr>
        <p:spPr>
          <a:xfrm>
            <a:off x="1206500" y="20627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The TV Factor</a:t>
            </a:r>
          </a:p>
        </p:txBody>
      </p:sp>
      <p:sp>
        <p:nvSpPr>
          <p:cNvPr id="184" name="There is quite strong correlation between TV and Sales (approximately 0.9).…"/>
          <p:cNvSpPr txBox="1">
            <a:spLocks noGrp="1"/>
          </p:cNvSpPr>
          <p:nvPr>
            <p:ph type="body" sz="half" idx="1"/>
          </p:nvPr>
        </p:nvSpPr>
        <p:spPr>
          <a:xfrm>
            <a:off x="1206500" y="1586011"/>
            <a:ext cx="21971000" cy="3519426"/>
          </a:xfrm>
          <a:prstGeom prst="rect">
            <a:avLst/>
          </a:prstGeom>
        </p:spPr>
        <p:txBody>
          <a:bodyPr/>
          <a:lstStyle/>
          <a:p>
            <a:r>
              <a:t>There is quite strong correlation between TV and Sales (approximately 0.9).</a:t>
            </a:r>
          </a:p>
          <a:p>
            <a:r>
              <a:t>Correlation between Radio and Sales is moderate (~0.35).</a:t>
            </a:r>
          </a:p>
          <a:p>
            <a:r>
              <a:t>Newspaper and Sales have very weak correlation.</a:t>
            </a:r>
          </a:p>
        </p:txBody>
      </p:sp>
      <p:pic>
        <p:nvPicPr>
          <p:cNvPr id="185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313" y="5237657"/>
            <a:ext cx="11086451" cy="8314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Visualising Linear Relationships"/>
          <p:cNvSpPr txBox="1">
            <a:spLocks noGrp="1"/>
          </p:cNvSpPr>
          <p:nvPr>
            <p:ph type="title"/>
          </p:nvPr>
        </p:nvSpPr>
        <p:spPr>
          <a:xfrm>
            <a:off x="1206500" y="597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Visualising Linear Relationships</a:t>
            </a:r>
          </a:p>
        </p:txBody>
      </p:sp>
      <p:sp>
        <p:nvSpPr>
          <p:cNvPr id="188" name="The scatter plot for TV spend vs Sales is most scattered around a positive slope line showing positive trend.…"/>
          <p:cNvSpPr txBox="1">
            <a:spLocks noGrp="1"/>
          </p:cNvSpPr>
          <p:nvPr>
            <p:ph type="body" sz="quarter" idx="1"/>
          </p:nvPr>
        </p:nvSpPr>
        <p:spPr>
          <a:xfrm>
            <a:off x="1206500" y="2562258"/>
            <a:ext cx="21971000" cy="2883964"/>
          </a:xfrm>
          <a:prstGeom prst="rect">
            <a:avLst/>
          </a:prstGeom>
        </p:spPr>
        <p:txBody>
          <a:bodyPr/>
          <a:lstStyle/>
          <a:p>
            <a:r>
              <a:t>The scatter plot for TV spend vs Sales is most scattered around a positive slope line showing positive trend.</a:t>
            </a:r>
          </a:p>
          <a:p>
            <a:r>
              <a:t>Newspaper Plots show significant noise implying it has weak correlation.</a:t>
            </a:r>
          </a:p>
        </p:txBody>
      </p:sp>
      <p:pic>
        <p:nvPicPr>
          <p:cNvPr id="189" name="Screenshot 2025-12-31 at 17.04.59.png" descr="Screenshot 2025-12-31 at 17.04.5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053" y="5686497"/>
            <a:ext cx="18321536" cy="73161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redictive Model Performance"/>
          <p:cNvSpPr txBox="1">
            <a:spLocks noGrp="1"/>
          </p:cNvSpPr>
          <p:nvPr>
            <p:ph type="title"/>
          </p:nvPr>
        </p:nvSpPr>
        <p:spPr>
          <a:xfrm>
            <a:off x="1206500" y="309064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Predictive Model Performance</a:t>
            </a:r>
          </a:p>
        </p:txBody>
      </p:sp>
      <p:sp>
        <p:nvSpPr>
          <p:cNvPr id="192" name="Model: Multiple Linear regression.…"/>
          <p:cNvSpPr txBox="1">
            <a:spLocks noGrp="1"/>
          </p:cNvSpPr>
          <p:nvPr>
            <p:ph type="body" sz="half" idx="1"/>
          </p:nvPr>
        </p:nvSpPr>
        <p:spPr>
          <a:xfrm>
            <a:off x="1206500" y="2177009"/>
            <a:ext cx="21971000" cy="3993076"/>
          </a:xfrm>
          <a:prstGeom prst="rect">
            <a:avLst/>
          </a:prstGeom>
        </p:spPr>
        <p:txBody>
          <a:bodyPr/>
          <a:lstStyle/>
          <a:p>
            <a:r>
              <a:t>Model: Multiple Linear regression.</a:t>
            </a:r>
          </a:p>
          <a:p>
            <a:r>
              <a:t>Accuracy (R^2): 0.903, this means our model can explain 90.3% variation in sales using just the three add channels.</a:t>
            </a:r>
          </a:p>
          <a:p>
            <a:r>
              <a:t>Error (MSE): ~2, predictions are really close to the actual numbers.</a:t>
            </a:r>
          </a:p>
        </p:txBody>
      </p:sp>
      <p:pic>
        <p:nvPicPr>
          <p:cNvPr id="193" name="Screenshot 2025-12-31 at 17.05.06.png" descr="Screenshot 2025-12-31 at 17.05.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0" y="6212294"/>
            <a:ext cx="11160255" cy="73775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Budget Scenario Predi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Budget Scenario Prediction</a:t>
            </a:r>
          </a:p>
        </p:txBody>
      </p:sp>
      <p:sp>
        <p:nvSpPr>
          <p:cNvPr id="196" name="Test Case: Expenditures: 200 on TV, 40 on radio, 50 on newspaper, Sales ??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21971000" cy="3417936"/>
          </a:xfrm>
          <a:prstGeom prst="rect">
            <a:avLst/>
          </a:prstGeom>
        </p:spPr>
        <p:txBody>
          <a:bodyPr/>
          <a:lstStyle/>
          <a:p>
            <a:r>
              <a:t>Test Case: Expenditures: 200 on TV, 40 on radio, 50 on newspaper, Sales ??</a:t>
            </a:r>
          </a:p>
          <a:p>
            <a:r>
              <a:t>Predicted result by our model: 19.81</a:t>
            </a:r>
          </a:p>
          <a:p>
            <a:r>
              <a:t>It is largely driven by the expenditure on TV.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Recommend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199" name="Prioritise TV Advertising.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21971000" cy="4665286"/>
          </a:xfrm>
          <a:prstGeom prst="rect">
            <a:avLst/>
          </a:prstGeom>
        </p:spPr>
        <p:txBody>
          <a:bodyPr/>
          <a:lstStyle/>
          <a:p>
            <a:r>
              <a:t>Prioritise TV Advertising.</a:t>
            </a:r>
          </a:p>
          <a:p>
            <a:r>
              <a:t>Use radio as booster after TV.</a:t>
            </a:r>
          </a:p>
          <a:p>
            <a:r>
              <a:t>Deprioritise Newspaper and rather spend them on TV.</a:t>
            </a:r>
          </a:p>
          <a:p>
            <a:r>
              <a:t>Model can be safely used due to its high accuracy and low error.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Macintosh PowerPoint</Application>
  <PresentationFormat>Custom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32_DynamicDark</vt:lpstr>
      <vt:lpstr>Advertising Sales Prediction Analysis</vt:lpstr>
      <vt:lpstr>Data Preprocessing and Cleaning</vt:lpstr>
      <vt:lpstr>Expenditure Distribution</vt:lpstr>
      <vt:lpstr>The TV Factor</vt:lpstr>
      <vt:lpstr>Visualising Linear Relationships</vt:lpstr>
      <vt:lpstr>Predictive Model Performance</vt:lpstr>
      <vt:lpstr>Budget Scenario Prediction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Advertising Sales Prediction Analysis</dc:title>
  <cp:lastModifiedBy>Microsoft Office User</cp:lastModifiedBy>
  <cp:revision>1</cp:revision>
  <dcterms:modified xsi:type="dcterms:W3CDTF">2025-12-31T11:57:47Z</dcterms:modified>
</cp:coreProperties>
</file>